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81" r:id="rId3"/>
    <p:sldId id="285" r:id="rId4"/>
    <p:sldId id="282" r:id="rId5"/>
    <p:sldId id="283" r:id="rId6"/>
    <p:sldId id="28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9"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8</a:t>
            </a:r>
            <a:r>
              <a:rPr lang="en-US" baseline="0" dirty="0"/>
              <a:t> </a:t>
            </a:r>
            <a:r>
              <a:rPr lang="en-US" dirty="0"/>
              <a:t>Lecture</a:t>
            </a:r>
            <a:r>
              <a:rPr lang="en-US" baseline="0" dirty="0"/>
              <a:t> 4</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8:  First Amendment: Freedom of Expression </a:t>
            </a:r>
          </a:p>
          <a:p>
            <a:pPr lvl="1"/>
            <a:r>
              <a:rPr lang="en-US" dirty="0"/>
              <a:t>Lecture 4: Freedom of Association</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Freedom of Association</a:t>
            </a:r>
          </a:p>
        </p:txBody>
      </p:sp>
      <p:sp>
        <p:nvSpPr>
          <p:cNvPr id="3" name="Content Placeholder 2"/>
          <p:cNvSpPr>
            <a:spLocks noGrp="1"/>
          </p:cNvSpPr>
          <p:nvPr>
            <p:ph idx="1"/>
          </p:nvPr>
        </p:nvSpPr>
        <p:spPr>
          <a:xfrm>
            <a:off x="457200" y="1434698"/>
            <a:ext cx="8229600" cy="4876800"/>
          </a:xfrm>
        </p:spPr>
        <p:txBody>
          <a:bodyPr>
            <a:normAutofit fontScale="62500" lnSpcReduction="20000"/>
          </a:bodyPr>
          <a:lstStyle/>
          <a:p>
            <a:pPr marL="514350" indent="-457200"/>
            <a:r>
              <a:rPr lang="en-US" sz="3700" dirty="0"/>
              <a:t>Freedom of Association is a fundamental right under the First Amendment that protects the right to associate with others for the purpose of engaging in constitutionally protected activities</a:t>
            </a:r>
          </a:p>
          <a:p>
            <a:pPr marL="514350" indent="-457200"/>
            <a:endParaRPr lang="en-US" sz="1600" dirty="0"/>
          </a:p>
          <a:p>
            <a:pPr marL="514350" indent="-457200"/>
            <a:r>
              <a:rPr lang="en-US" sz="3700" dirty="0"/>
              <a:t>Freedom of Association is most directly infringed if the government outlaws and punishes membership in a group</a:t>
            </a:r>
          </a:p>
          <a:p>
            <a:pPr marL="914400" lvl="1" indent="-457200"/>
            <a:r>
              <a:rPr lang="en-US" sz="3200" dirty="0"/>
              <a:t>The government may punish membership only if it proves that a person actively affiliated with a group, knowing of its illegal objectives, and with the specific intent to further those objectives</a:t>
            </a:r>
            <a:endParaRPr lang="en-US" sz="1600" dirty="0"/>
          </a:p>
          <a:p>
            <a:pPr marL="514350" indent="-457200"/>
            <a:r>
              <a:rPr lang="en-US" sz="3700" dirty="0"/>
              <a:t>Freedom of Association can also be infringed by compelled disclosure and compelled association</a:t>
            </a:r>
            <a:endParaRPr lang="en-US" sz="1600" dirty="0"/>
          </a:p>
          <a:p>
            <a:pPr marL="514350" indent="-457200"/>
            <a:r>
              <a:rPr lang="en-US" sz="3700" dirty="0"/>
              <a:t>However, Freedom of Association cannot be used to overturn a state law prohibiting private groups and clubs from engaging in discrimination</a:t>
            </a:r>
          </a:p>
          <a:p>
            <a:pPr marL="914400" lvl="1" indent="-457200"/>
            <a:r>
              <a:rPr lang="en-US" sz="3000" dirty="0"/>
              <a:t>The Supreme Court has held that the compelling interest in stopping discrimination justifies interfering with Freedom of Association</a:t>
            </a:r>
          </a:p>
          <a:p>
            <a:pPr marL="514350" indent="-457200"/>
            <a:endParaRPr lang="en-US" dirty="0"/>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Justifications for Freedom of Association</a:t>
            </a:r>
          </a:p>
        </p:txBody>
      </p:sp>
      <p:sp>
        <p:nvSpPr>
          <p:cNvPr id="3" name="Content Placeholder 2"/>
          <p:cNvSpPr>
            <a:spLocks noGrp="1"/>
          </p:cNvSpPr>
          <p:nvPr>
            <p:ph idx="1"/>
          </p:nvPr>
        </p:nvSpPr>
        <p:spPr/>
        <p:txBody>
          <a:bodyPr>
            <a:normAutofit lnSpcReduction="10000"/>
          </a:bodyPr>
          <a:lstStyle/>
          <a:p>
            <a:r>
              <a:rPr lang="en-US" dirty="0"/>
              <a:t>Effective advocacy of points of view is enhanced by group association</a:t>
            </a:r>
            <a:endParaRPr lang="en-US" sz="1100" dirty="0"/>
          </a:p>
          <a:p>
            <a:r>
              <a:rPr lang="en-US" dirty="0"/>
              <a:t>The existence of group support for an idea conveys a message</a:t>
            </a:r>
            <a:endParaRPr lang="en-US" sz="1100" dirty="0"/>
          </a:p>
          <a:p>
            <a:r>
              <a:rPr lang="en-US" dirty="0"/>
              <a:t>People benefit from association with others</a:t>
            </a:r>
            <a:endParaRPr lang="en-US" sz="1100" dirty="0"/>
          </a:p>
          <a:p>
            <a:r>
              <a:rPr lang="en-US" dirty="0"/>
              <a:t>Individual freedom of speech could not be vigorously protected unless the freedom to engage in group effort was not also guaranteed</a:t>
            </a:r>
          </a:p>
        </p:txBody>
      </p:sp>
    </p:spTree>
    <p:extLst>
      <p:ext uri="{BB962C8B-B14F-4D97-AF65-F5344CB8AC3E}">
        <p14:creationId xmlns:p14="http://schemas.microsoft.com/office/powerpoint/2010/main" val="28564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NAACP v. State of Alabama </a:t>
            </a:r>
            <a:r>
              <a:rPr lang="en-US" dirty="0"/>
              <a:t>ex rel. </a:t>
            </a:r>
            <a:r>
              <a:rPr lang="en-US" i="1" dirty="0"/>
              <a:t>Patterson </a:t>
            </a:r>
            <a:r>
              <a:rPr lang="en-US" dirty="0"/>
              <a:t>(1958)</a:t>
            </a:r>
          </a:p>
        </p:txBody>
      </p:sp>
      <p:sp>
        <p:nvSpPr>
          <p:cNvPr id="3" name="Content Placeholder 2"/>
          <p:cNvSpPr>
            <a:spLocks noGrp="1"/>
          </p:cNvSpPr>
          <p:nvPr>
            <p:ph idx="1"/>
          </p:nvPr>
        </p:nvSpPr>
        <p:spPr/>
        <p:txBody>
          <a:bodyPr>
            <a:normAutofit/>
          </a:bodyPr>
          <a:lstStyle/>
          <a:p>
            <a:pPr marL="0" indent="0">
              <a:buNone/>
            </a:pPr>
            <a:r>
              <a:rPr lang="en-US" dirty="0"/>
              <a:t>Background </a:t>
            </a:r>
          </a:p>
          <a:p>
            <a:r>
              <a:rPr lang="en-US" dirty="0"/>
              <a:t>The State of Alabama demanded that the National Association for the Advancement of Colored People (NAACP) provide a list of all of the Alabama NAACP members</a:t>
            </a:r>
            <a:endParaRPr lang="en-US" sz="1000" dirty="0"/>
          </a:p>
          <a:p>
            <a:r>
              <a:rPr lang="en-US" dirty="0"/>
              <a:t>The NAACP refused to comply with the court order that demanding production of membership lists</a:t>
            </a:r>
          </a:p>
        </p:txBody>
      </p:sp>
    </p:spTree>
    <p:extLst>
      <p:ext uri="{BB962C8B-B14F-4D97-AF65-F5344CB8AC3E}">
        <p14:creationId xmlns:p14="http://schemas.microsoft.com/office/powerpoint/2010/main" val="33404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NAACP v. State of Alabama</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Issue:  Can the state constitutionally compel the NAACP to reveal the names and addresses of all its state members? </a:t>
            </a:r>
          </a:p>
          <a:p>
            <a:pPr marL="0" indent="0">
              <a:buNone/>
            </a:pPr>
            <a:endParaRPr lang="en-US" sz="1000" dirty="0"/>
          </a:p>
          <a:p>
            <a:r>
              <a:rPr lang="en-US" dirty="0"/>
              <a:t>The NAACP claimed that the order violated the due process rights of their organization and its members</a:t>
            </a:r>
          </a:p>
          <a:p>
            <a:pPr lvl="1"/>
            <a:r>
              <a:rPr lang="en-US" dirty="0"/>
              <a:t>Remember that most of the Bill of Rights (including the First Amendment’s Freedom of Association) applies to the states through the Due Process Clause of the Fourteenth Amendment</a:t>
            </a:r>
          </a:p>
        </p:txBody>
      </p:sp>
    </p:spTree>
    <p:extLst>
      <p:ext uri="{BB962C8B-B14F-4D97-AF65-F5344CB8AC3E}">
        <p14:creationId xmlns:p14="http://schemas.microsoft.com/office/powerpoint/2010/main" val="4033828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NAACP v. State of Alabama</a:t>
            </a:r>
          </a:p>
        </p:txBody>
      </p:sp>
      <p:sp>
        <p:nvSpPr>
          <p:cNvPr id="3" name="Content Placeholder 2"/>
          <p:cNvSpPr>
            <a:spLocks noGrp="1"/>
          </p:cNvSpPr>
          <p:nvPr>
            <p:ph idx="1"/>
          </p:nvPr>
        </p:nvSpPr>
        <p:spPr>
          <a:xfrm>
            <a:off x="457200" y="1295400"/>
            <a:ext cx="8229600" cy="5257800"/>
          </a:xfrm>
        </p:spPr>
        <p:txBody>
          <a:bodyPr>
            <a:normAutofit fontScale="70000" lnSpcReduction="20000"/>
          </a:bodyPr>
          <a:lstStyle/>
          <a:p>
            <a:pPr marL="0" indent="0">
              <a:buNone/>
            </a:pPr>
            <a:r>
              <a:rPr lang="en-US" sz="3400" dirty="0"/>
              <a:t>Holding: The Alabama law requiring that the NAACP meet certain disclosure requirements was an unconstitutional violation of the Freedom of Association protected by the First Amendment.</a:t>
            </a:r>
            <a:endParaRPr lang="en-US" sz="1600" dirty="0"/>
          </a:p>
          <a:p>
            <a:r>
              <a:rPr lang="en-US" dirty="0"/>
              <a:t>The law infringes on a fundamental right:</a:t>
            </a:r>
          </a:p>
          <a:p>
            <a:pPr lvl="1"/>
            <a:r>
              <a:rPr lang="en-US" sz="2700" dirty="0"/>
              <a:t>“It is hardly a novel perception that compelled disclosure of affiliation with groups engaged in advocacy may constitute [an] effective . . . restraint on freedom of association. . . . This Court has recognized the vital relationship between freedom to associate and privacy in one’s associations. Inviolability of privacy in group association may in many circumstances be indispensable to preservation of freedom of association, particularly where a group espouses dissident beliefs.” (CB 1608-1609)</a:t>
            </a:r>
            <a:endParaRPr lang="en-US" sz="1600" dirty="0"/>
          </a:p>
          <a:p>
            <a:r>
              <a:rPr lang="en-US" dirty="0"/>
              <a:t>Therefore, it is subject to strict scrutiny, which it fails:</a:t>
            </a:r>
          </a:p>
          <a:p>
            <a:pPr lvl="1"/>
            <a:r>
              <a:rPr lang="en-US" sz="2700" dirty="0"/>
              <a:t>“State action which may have the effect of curtailing the freedom to associate is subject to the closest scrutiny.” (CB 1608)</a:t>
            </a:r>
          </a:p>
          <a:p>
            <a:pPr lvl="1"/>
            <a:r>
              <a:rPr lang="en-US" sz="2700" dirty="0"/>
              <a:t>“Alabama has fallen short of showing a controlling justification for the deterrent effects on the free enjoyment of the right to associate which disclosure of the membership lists is likely to have.” (CB 1609)</a:t>
            </a:r>
          </a:p>
          <a:p>
            <a:pPr marL="400050" lvl="1" indent="0">
              <a:buNone/>
            </a:pPr>
            <a:endParaRPr lang="en-US" dirty="0"/>
          </a:p>
        </p:txBody>
      </p:sp>
    </p:spTree>
    <p:extLst>
      <p:ext uri="{BB962C8B-B14F-4D97-AF65-F5344CB8AC3E}">
        <p14:creationId xmlns:p14="http://schemas.microsoft.com/office/powerpoint/2010/main" val="761398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6127</TotalTime>
  <Words>537</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Constitutional Law</vt:lpstr>
      <vt:lpstr>Freedom of Association</vt:lpstr>
      <vt:lpstr>Justifications for Freedom of Association</vt:lpstr>
      <vt:lpstr>NAACP v. State of Alabama ex rel. Patterson (1958)</vt:lpstr>
      <vt:lpstr>NAACP v. State of Alabama</vt:lpstr>
      <vt:lpstr>NAACP v. State of Alabama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3</cp:revision>
  <dcterms:created xsi:type="dcterms:W3CDTF">2014-06-13T07:23:28Z</dcterms:created>
  <dcterms:modified xsi:type="dcterms:W3CDTF">2022-06-22T14:05:59Z</dcterms:modified>
</cp:coreProperties>
</file>